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337" r:id="rId3"/>
    <p:sldId id="338" r:id="rId4"/>
    <p:sldId id="339" r:id="rId5"/>
    <p:sldId id="271" r:id="rId6"/>
    <p:sldId id="273" r:id="rId7"/>
    <p:sldId id="274" r:id="rId8"/>
    <p:sldId id="340" r:id="rId9"/>
    <p:sldId id="276" r:id="rId10"/>
    <p:sldId id="272" r:id="rId11"/>
    <p:sldId id="277" r:id="rId12"/>
    <p:sldId id="278" r:id="rId13"/>
    <p:sldId id="279" r:id="rId14"/>
    <p:sldId id="280" r:id="rId15"/>
    <p:sldId id="291" r:id="rId16"/>
    <p:sldId id="292" r:id="rId17"/>
    <p:sldId id="293" r:id="rId18"/>
    <p:sldId id="294" r:id="rId19"/>
    <p:sldId id="295" r:id="rId20"/>
    <p:sldId id="296" r:id="rId21"/>
    <p:sldId id="341" r:id="rId22"/>
    <p:sldId id="342" r:id="rId23"/>
    <p:sldId id="343" r:id="rId24"/>
    <p:sldId id="344" r:id="rId25"/>
    <p:sldId id="345"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5652"/>
  </p:normalViewPr>
  <p:slideViewPr>
    <p:cSldViewPr snapToGrid="0" snapToObjects="1">
      <p:cViewPr varScale="1">
        <p:scale>
          <a:sx n="83" d="100"/>
          <a:sy n="83" d="100"/>
        </p:scale>
        <p:origin x="680"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659479" y="3226831"/>
            <a:ext cx="806951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24th</a:t>
            </a:r>
            <a:r>
              <a:rPr dirty="0">
                <a:latin typeface="Gill Sans MT" panose="020B0502020104020203" pitchFamily="34" charset="77"/>
              </a:rPr>
              <a:t> </a:t>
            </a:r>
            <a:r>
              <a:rPr lang="en-GB" dirty="0">
                <a:latin typeface="Gill Sans MT" panose="020B0502020104020203" pitchFamily="34" charset="77"/>
              </a:rPr>
              <a:t>November</a:t>
            </a:r>
            <a:r>
              <a:rPr dirty="0">
                <a:latin typeface="Gill Sans MT" panose="020B0502020104020203" pitchFamily="34" charset="77"/>
              </a:rPr>
              <a:t> 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9361" y="1309202"/>
            <a:ext cx="231954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ablaze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9372" y="4199402"/>
            <a:ext cx="7189015"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Something that is ablaze is burning very fiercely. If a place is ablaze with lights or colours, it is very bright because of them.</a:t>
            </a:r>
            <a:endParaRPr sz="3200" dirty="0">
              <a:latin typeface="Gill Sans MT" panose="020B0502020104020203" pitchFamily="34" charset="77"/>
            </a:endParaRPr>
          </a:p>
        </p:txBody>
      </p:sp>
      <p:sp>
        <p:nvSpPr>
          <p:cNvPr id="155" name="The was a tear in Freddie’s new school jumper."/>
          <p:cNvSpPr txBox="1"/>
          <p:nvPr/>
        </p:nvSpPr>
        <p:spPr>
          <a:xfrm>
            <a:off x="0" y="67570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Jeff’s eyes were </a:t>
            </a:r>
            <a:r>
              <a:rPr lang="en-GB" sz="4000" b="1" dirty="0">
                <a:latin typeface="Gill Sans MT" panose="020B0502020104020203" pitchFamily="34" charset="77"/>
              </a:rPr>
              <a:t>ablaze</a:t>
            </a:r>
            <a:r>
              <a:rPr lang="en-GB" sz="4000" dirty="0">
                <a:latin typeface="Gill Sans MT" panose="020B0502020104020203" pitchFamily="34" charset="77"/>
              </a:rPr>
              <a:t> with excitement..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a-blaze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12" name="Picture 11" descr="Icon&#10;&#10;Description automatically generated">
            <a:extLst>
              <a:ext uri="{FF2B5EF4-FFF2-40B4-BE49-F238E27FC236}">
                <a16:creationId xmlns:a16="http://schemas.microsoft.com/office/drawing/2014/main" id="{F0D22C52-74F3-DF4E-A7DA-3EC0889A89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4433" y="2716236"/>
            <a:ext cx="3464816" cy="3464816"/>
          </a:xfrm>
          <a:prstGeom prst="rect">
            <a:avLst/>
          </a:prstGeom>
        </p:spPr>
      </p:pic>
      <p:graphicFrame>
        <p:nvGraphicFramePr>
          <p:cNvPr id="6" name="Table 5">
            <a:extLst>
              <a:ext uri="{FF2B5EF4-FFF2-40B4-BE49-F238E27FC236}">
                <a16:creationId xmlns:a16="http://schemas.microsoft.com/office/drawing/2014/main" id="{C9412B52-CBAF-05DF-B1CE-BE4EF400855B}"/>
              </a:ext>
            </a:extLst>
          </p:cNvPr>
          <p:cNvGraphicFramePr>
            <a:graphicFrameLocks noGrp="1"/>
          </p:cNvGraphicFramePr>
          <p:nvPr>
            <p:extLst>
              <p:ext uri="{D42A27DB-BD31-4B8C-83A1-F6EECF244321}">
                <p14:modId xmlns:p14="http://schemas.microsoft.com/office/powerpoint/2010/main" val="58312551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amaze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aglow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extinguished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seemed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18284954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7155" y="1309202"/>
            <a:ext cx="254396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brazen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2594" y="3880366"/>
            <a:ext cx="7277682"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a person or their behaviour as brazen, you mean that they are very bold and do not care what other people think about them or their behaviour.</a:t>
            </a:r>
            <a:endParaRPr sz="3200" dirty="0">
              <a:latin typeface="Gill Sans MT" panose="020B0502020104020203" pitchFamily="34" charset="77"/>
            </a:endParaRPr>
          </a:p>
        </p:txBody>
      </p:sp>
      <p:sp>
        <p:nvSpPr>
          <p:cNvPr id="155" name="The was a tear in Freddie’s new school jumper."/>
          <p:cNvSpPr txBox="1"/>
          <p:nvPr/>
        </p:nvSpPr>
        <p:spPr>
          <a:xfrm>
            <a:off x="-55619" y="660440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Jo walked </a:t>
            </a:r>
            <a:r>
              <a:rPr lang="en-GB" sz="4000" b="1" dirty="0">
                <a:latin typeface="Gill Sans MT" panose="020B0502020104020203" pitchFamily="34" charset="77"/>
              </a:rPr>
              <a:t>brazenly</a:t>
            </a:r>
            <a:r>
              <a:rPr lang="en-GB" sz="4000" dirty="0">
                <a:latin typeface="Gill Sans MT" panose="020B0502020104020203" pitchFamily="34" charset="77"/>
              </a:rPr>
              <a:t> into the classroom ten minutes late.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bra-zen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B2DE980A-5DCF-F645-BEE1-1DD298D7AB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9184" y="2417547"/>
            <a:ext cx="4177615" cy="4177615"/>
          </a:xfrm>
          <a:prstGeom prst="rect">
            <a:avLst/>
          </a:prstGeom>
        </p:spPr>
      </p:pic>
      <p:graphicFrame>
        <p:nvGraphicFramePr>
          <p:cNvPr id="3" name="Table 2">
            <a:extLst>
              <a:ext uri="{FF2B5EF4-FFF2-40B4-BE49-F238E27FC236}">
                <a16:creationId xmlns:a16="http://schemas.microsoft.com/office/drawing/2014/main" id="{2B86B26A-9868-FB3D-A855-3A349E9046A6}"/>
              </a:ext>
            </a:extLst>
          </p:cNvPr>
          <p:cNvGraphicFramePr>
            <a:graphicFrameLocks noGrp="1"/>
          </p:cNvGraphicFramePr>
          <p:nvPr>
            <p:extLst>
              <p:ext uri="{D42A27DB-BD31-4B8C-83A1-F6EECF244321}">
                <p14:modId xmlns:p14="http://schemas.microsoft.com/office/powerpoint/2010/main" val="153265011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raisin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behaviour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insolent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881749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8458" y="1309202"/>
            <a:ext cx="286136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sublime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87201" y="4055152"/>
            <a:ext cx="700696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sublime, you mean that it has a wonderful quality that affects you deeply.</a:t>
            </a:r>
            <a:endParaRPr sz="3600" dirty="0">
              <a:latin typeface="Gill Sans MT" panose="020B0502020104020203" pitchFamily="34" charset="77"/>
            </a:endParaRPr>
          </a:p>
        </p:txBody>
      </p:sp>
      <p:sp>
        <p:nvSpPr>
          <p:cNvPr id="155" name="The was a tear in Freddie’s new school jumper."/>
          <p:cNvSpPr txBox="1"/>
          <p:nvPr/>
        </p:nvSpPr>
        <p:spPr>
          <a:xfrm>
            <a:off x="0" y="666052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Today’s pudding was </a:t>
            </a:r>
            <a:r>
              <a:rPr lang="en-GB" sz="4000" b="1" dirty="0">
                <a:latin typeface="Gill Sans MT" panose="020B0502020104020203" pitchFamily="34" charset="77"/>
              </a:rPr>
              <a:t>sublime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sub-lime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00743158"/>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first-class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heavenly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ordinary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scenery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descr="A picture containing plate, drawing&#10;&#10;Description automatically generated">
            <a:extLst>
              <a:ext uri="{FF2B5EF4-FFF2-40B4-BE49-F238E27FC236}">
                <a16:creationId xmlns:a16="http://schemas.microsoft.com/office/drawing/2014/main" id="{BC535458-4DEA-7148-8B75-38A8D1CFE8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3644" y="2768079"/>
            <a:ext cx="3423167" cy="3423167"/>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8759" y="1309202"/>
            <a:ext cx="254076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absurd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3943" y="4006154"/>
            <a:ext cx="6193489"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say that something is absurd, you are criticizing it because you think that it is ridiculous or that it does not make sense.</a:t>
            </a:r>
            <a:endParaRPr sz="3200" dirty="0">
              <a:latin typeface="Gill Sans MT" panose="020B0502020104020203" pitchFamily="34" charset="77"/>
            </a:endParaRPr>
          </a:p>
        </p:txBody>
      </p:sp>
      <p:sp>
        <p:nvSpPr>
          <p:cNvPr id="155" name="The was a tear in Freddie’s new school jumper."/>
          <p:cNvSpPr txBox="1"/>
          <p:nvPr/>
        </p:nvSpPr>
        <p:spPr>
          <a:xfrm>
            <a:off x="0" y="6723065"/>
            <a:ext cx="1299968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Dad thought the price of the trainers was </a:t>
            </a:r>
            <a:r>
              <a:rPr lang="en-GB" b="1" dirty="0">
                <a:latin typeface="Gill Sans MT" panose="020B0502020104020203" pitchFamily="34" charset="77"/>
              </a:rPr>
              <a:t>absurd</a:t>
            </a:r>
            <a:r>
              <a:rPr lang="en-GB" dirty="0">
                <a:latin typeface="Gill Sans MT" panose="020B0502020104020203" pitchFamily="34" charset="77"/>
              </a:rPr>
              <a:t>.</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ab-surd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Logo&#10;&#10;Description automatically generated">
            <a:extLst>
              <a:ext uri="{FF2B5EF4-FFF2-40B4-BE49-F238E27FC236}">
                <a16:creationId xmlns:a16="http://schemas.microsoft.com/office/drawing/2014/main" id="{4DEC5371-591B-0748-8E5A-8761F0BC30B0}"/>
              </a:ext>
            </a:extLst>
          </p:cNvPr>
          <p:cNvPicPr>
            <a:picLocks noChangeAspect="1"/>
          </p:cNvPicPr>
          <p:nvPr/>
        </p:nvPicPr>
        <p:blipFill rotWithShape="1">
          <a:blip r:embed="rId4">
            <a:extLst>
              <a:ext uri="{28A0092B-C50C-407E-A947-70E740481C1C}">
                <a14:useLocalDpi xmlns:a14="http://schemas.microsoft.com/office/drawing/2010/main" val="0"/>
              </a:ext>
            </a:extLst>
          </a:blip>
          <a:srcRect b="22704"/>
          <a:stretch/>
        </p:blipFill>
        <p:spPr>
          <a:xfrm>
            <a:off x="7802506" y="2437628"/>
            <a:ext cx="4398648" cy="3399978"/>
          </a:xfrm>
          <a:prstGeom prst="rect">
            <a:avLst/>
          </a:prstGeom>
        </p:spPr>
      </p:pic>
      <p:graphicFrame>
        <p:nvGraphicFramePr>
          <p:cNvPr id="3" name="Table 2">
            <a:extLst>
              <a:ext uri="{FF2B5EF4-FFF2-40B4-BE49-F238E27FC236}">
                <a16:creationId xmlns:a16="http://schemas.microsoft.com/office/drawing/2014/main" id="{2A81B503-1F87-D811-1EEE-40B1947BCD19}"/>
              </a:ext>
            </a:extLst>
          </p:cNvPr>
          <p:cNvGraphicFramePr>
            <a:graphicFrameLocks noGrp="1"/>
          </p:cNvGraphicFramePr>
          <p:nvPr>
            <p:extLst>
              <p:ext uri="{D42A27DB-BD31-4B8C-83A1-F6EECF244321}">
                <p14:modId xmlns:p14="http://schemas.microsoft.com/office/powerpoint/2010/main" val="3771575612"/>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ridiculous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sensible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laughable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logical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occurred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simply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5185" y="1309202"/>
            <a:ext cx="34192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squander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97526" y="4024388"/>
            <a:ext cx="580379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squander money, resources, or opportunities, you waste them.</a:t>
            </a:r>
            <a:endParaRPr sz="3600" dirty="0">
              <a:latin typeface="Gill Sans MT" panose="020B0502020104020203" pitchFamily="34" charset="77"/>
            </a:endParaRPr>
          </a:p>
        </p:txBody>
      </p:sp>
      <p:sp>
        <p:nvSpPr>
          <p:cNvPr id="155" name="The was a tear in Freddie’s new school jumper."/>
          <p:cNvSpPr txBox="1"/>
          <p:nvPr/>
        </p:nvSpPr>
        <p:spPr>
          <a:xfrm>
            <a:off x="-7364" y="662819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Shahib</a:t>
            </a:r>
            <a:r>
              <a:rPr lang="en-GB" sz="4000" b="1" dirty="0">
                <a:latin typeface="Gill Sans MT" panose="020B0502020104020203" pitchFamily="34" charset="77"/>
              </a:rPr>
              <a:t> </a:t>
            </a:r>
            <a:r>
              <a:rPr lang="en-GB" sz="4000" dirty="0">
                <a:latin typeface="Gill Sans MT" panose="020B0502020104020203" pitchFamily="34" charset="77"/>
              </a:rPr>
              <a:t>didn’t want to </a:t>
            </a:r>
            <a:r>
              <a:rPr lang="en-GB" sz="4000" b="1" dirty="0">
                <a:latin typeface="Gill Sans MT" panose="020B0502020104020203" pitchFamily="34" charset="77"/>
              </a:rPr>
              <a:t>squander</a:t>
            </a:r>
            <a:r>
              <a:rPr lang="en-GB" sz="4000" dirty="0">
                <a:latin typeface="Gill Sans MT" panose="020B0502020104020203" pitchFamily="34" charset="77"/>
              </a:rPr>
              <a:t> his time playing games.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squan-der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39302964-8860-F248-9320-F16DBBAFFD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1283" y="2612396"/>
            <a:ext cx="3290812" cy="3290812"/>
          </a:xfrm>
          <a:prstGeom prst="rect">
            <a:avLst/>
          </a:prstGeom>
        </p:spPr>
      </p:pic>
      <p:graphicFrame>
        <p:nvGraphicFramePr>
          <p:cNvPr id="3" name="Table 2">
            <a:extLst>
              <a:ext uri="{FF2B5EF4-FFF2-40B4-BE49-F238E27FC236}">
                <a16:creationId xmlns:a16="http://schemas.microsoft.com/office/drawing/2014/main" id="{FB202A94-FE52-3490-BACD-D3369F3596F5}"/>
              </a:ext>
            </a:extLst>
          </p:cNvPr>
          <p:cNvGraphicFramePr>
            <a:graphicFrameLocks noGrp="1"/>
          </p:cNvGraphicFramePr>
          <p:nvPr>
            <p:extLst>
              <p:ext uri="{D42A27DB-BD31-4B8C-83A1-F6EECF244321}">
                <p14:modId xmlns:p14="http://schemas.microsoft.com/office/powerpoint/2010/main" val="3328776205"/>
              </p:ext>
            </p:extLst>
          </p:nvPr>
        </p:nvGraphicFramePr>
        <p:xfrm>
          <a:off x="5112" y="774843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waste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throw 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6058676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slimy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gulp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nibble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millionaire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0120448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ablaze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absurd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brazen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squander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40091456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guess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slimy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gulp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millionaire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191891508"/>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substances are thick, wet, and unpleasant. *** objects are covered in a *** substance.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food, you eat it by biting very small pieces of it, for example because you are not very hungry.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very rich person who has money or property worth at least a million pounds or dollars.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you give an answer or provide an opinion which may not be true because you do not have definite knowledge about the matter concerned.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you eat or drink it very quickly by swallowing large quantities of it at once.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descr="Icon&#10;&#10;Description automatically generated">
            <a:extLst>
              <a:ext uri="{FF2B5EF4-FFF2-40B4-BE49-F238E27FC236}">
                <a16:creationId xmlns:a16="http://schemas.microsoft.com/office/drawing/2014/main" id="{FA2F6D1B-3C90-0EE5-57A8-8251776BA8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26792" y="6563600"/>
            <a:ext cx="933590" cy="933590"/>
          </a:xfrm>
          <a:prstGeom prst="rect">
            <a:avLst/>
          </a:prstGeom>
        </p:spPr>
      </p:pic>
      <p:pic>
        <p:nvPicPr>
          <p:cNvPr id="10" name="Picture 9" descr="A picture containing sushi, food, graffiti&#10;&#10;Description automatically generated">
            <a:extLst>
              <a:ext uri="{FF2B5EF4-FFF2-40B4-BE49-F238E27FC236}">
                <a16:creationId xmlns:a16="http://schemas.microsoft.com/office/drawing/2014/main" id="{BACA9550-D03E-9520-4F58-BCDEF1C655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85873" y="2776432"/>
            <a:ext cx="815428" cy="815428"/>
          </a:xfrm>
          <a:prstGeom prst="rect">
            <a:avLst/>
          </a:prstGeom>
        </p:spPr>
      </p:pic>
      <p:pic>
        <p:nvPicPr>
          <p:cNvPr id="11" name="Picture 10" descr="Icon&#10;&#10;Description automatically generated">
            <a:extLst>
              <a:ext uri="{FF2B5EF4-FFF2-40B4-BE49-F238E27FC236}">
                <a16:creationId xmlns:a16="http://schemas.microsoft.com/office/drawing/2014/main" id="{4E4C6526-B5E0-CFFD-8F81-385C86E0E1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384254">
            <a:off x="11166034" y="4110787"/>
            <a:ext cx="855104" cy="855104"/>
          </a:xfrm>
          <a:prstGeom prst="rect">
            <a:avLst/>
          </a:prstGeom>
        </p:spPr>
      </p:pic>
      <p:pic>
        <p:nvPicPr>
          <p:cNvPr id="12" name="Picture 11" descr="Icon&#10;&#10;Description automatically generated">
            <a:extLst>
              <a:ext uri="{FF2B5EF4-FFF2-40B4-BE49-F238E27FC236}">
                <a16:creationId xmlns:a16="http://schemas.microsoft.com/office/drawing/2014/main" id="{1766DF18-7F98-3E31-C042-41EC925C34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334703" y="7929124"/>
            <a:ext cx="684346" cy="684346"/>
          </a:xfrm>
          <a:prstGeom prst="rect">
            <a:avLst/>
          </a:prstGeom>
        </p:spPr>
      </p:pic>
      <p:pic>
        <p:nvPicPr>
          <p:cNvPr id="15" name="Picture 14" descr="A picture containing icon&#10;&#10;Description automatically generated">
            <a:extLst>
              <a:ext uri="{FF2B5EF4-FFF2-40B4-BE49-F238E27FC236}">
                <a16:creationId xmlns:a16="http://schemas.microsoft.com/office/drawing/2014/main" id="{D970FC59-BCA3-6068-A1FF-18CBCDC503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26212" y="5305154"/>
            <a:ext cx="792837" cy="79283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76483177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ablaze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brazen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sublime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absurd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squander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88811618"/>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describe something as ***, you mean that it has a wonderful quality that affects you 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Something that is *** is burning very fiercely. If a place is *** with lights or colours, it is very bright because of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money, resources, or opportunities, you waste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say that something is ***, you are criticizing it because you think that it is ridiculous or that it does not make sense.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a person or their behaviour </a:t>
                      </a:r>
                      <a:r>
                        <a:rPr lang="en-GB" sz="2000">
                          <a:latin typeface="Gill Sans MT" panose="020B0502020104020203" pitchFamily="34" charset="77"/>
                        </a:rPr>
                        <a:t>as ***, </a:t>
                      </a:r>
                      <a:r>
                        <a:rPr lang="en-GB" sz="2000" dirty="0">
                          <a:latin typeface="Gill Sans MT" panose="020B0502020104020203" pitchFamily="34" charset="77"/>
                        </a:rPr>
                        <a:t>you mean that they are very bold and do not care what other people think about them or their behaviour.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6" name="Picture 5" descr="Icon&#10;&#10;Description automatically generated">
            <a:extLst>
              <a:ext uri="{FF2B5EF4-FFF2-40B4-BE49-F238E27FC236}">
                <a16:creationId xmlns:a16="http://schemas.microsoft.com/office/drawing/2014/main" id="{7D30CE18-FB44-8814-D1C2-F0DACAC7B1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29594" y="3943211"/>
            <a:ext cx="933589" cy="933589"/>
          </a:xfrm>
          <a:prstGeom prst="rect">
            <a:avLst/>
          </a:prstGeom>
        </p:spPr>
      </p:pic>
      <p:pic>
        <p:nvPicPr>
          <p:cNvPr id="10" name="Picture 9" descr="Icon&#10;&#10;Description automatically generated">
            <a:extLst>
              <a:ext uri="{FF2B5EF4-FFF2-40B4-BE49-F238E27FC236}">
                <a16:creationId xmlns:a16="http://schemas.microsoft.com/office/drawing/2014/main" id="{F3AEF78D-E80A-CC44-1CE2-12E4E423E1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29593" y="7885564"/>
            <a:ext cx="933590" cy="933590"/>
          </a:xfrm>
          <a:prstGeom prst="rect">
            <a:avLst/>
          </a:prstGeom>
        </p:spPr>
      </p:pic>
      <p:pic>
        <p:nvPicPr>
          <p:cNvPr id="11" name="Picture 10" descr="A picture containing plate, drawing&#10;&#10;Description automatically generated">
            <a:extLst>
              <a:ext uri="{FF2B5EF4-FFF2-40B4-BE49-F238E27FC236}">
                <a16:creationId xmlns:a16="http://schemas.microsoft.com/office/drawing/2014/main" id="{99F2DB8B-B327-5E77-8D93-2DFFAF8309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14571" y="2678521"/>
            <a:ext cx="830687" cy="830687"/>
          </a:xfrm>
          <a:prstGeom prst="rect">
            <a:avLst/>
          </a:prstGeom>
        </p:spPr>
      </p:pic>
      <p:pic>
        <p:nvPicPr>
          <p:cNvPr id="12" name="Picture 11" descr="Logo&#10;&#10;Description automatically generated">
            <a:extLst>
              <a:ext uri="{FF2B5EF4-FFF2-40B4-BE49-F238E27FC236}">
                <a16:creationId xmlns:a16="http://schemas.microsoft.com/office/drawing/2014/main" id="{18AA2949-EE10-726C-55F3-396EB2875929}"/>
              </a:ext>
            </a:extLst>
          </p:cNvPr>
          <p:cNvPicPr>
            <a:picLocks noChangeAspect="1"/>
          </p:cNvPicPr>
          <p:nvPr/>
        </p:nvPicPr>
        <p:blipFill rotWithShape="1">
          <a:blip r:embed="rId8">
            <a:extLst>
              <a:ext uri="{28A0092B-C50C-407E-A947-70E740481C1C}">
                <a14:useLocalDpi xmlns:a14="http://schemas.microsoft.com/office/drawing/2010/main" val="0"/>
              </a:ext>
            </a:extLst>
          </a:blip>
          <a:srcRect b="22704"/>
          <a:stretch/>
        </p:blipFill>
        <p:spPr>
          <a:xfrm>
            <a:off x="11077784" y="6641817"/>
            <a:ext cx="985399" cy="761674"/>
          </a:xfrm>
          <a:prstGeom prst="rect">
            <a:avLst/>
          </a:prstGeom>
        </p:spPr>
      </p:pic>
      <p:pic>
        <p:nvPicPr>
          <p:cNvPr id="15" name="Picture 14" descr="Icon&#10;&#10;Description automatically generated">
            <a:extLst>
              <a:ext uri="{FF2B5EF4-FFF2-40B4-BE49-F238E27FC236}">
                <a16:creationId xmlns:a16="http://schemas.microsoft.com/office/drawing/2014/main" id="{D11149B3-7028-C370-7272-4D20B654177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64222" y="5310803"/>
            <a:ext cx="812522" cy="81252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2953457" y="3085008"/>
            <a:ext cx="16911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guess</a:t>
            </a:r>
            <a:endParaRPr b="1" dirty="0">
              <a:latin typeface="Gill Sans MT" panose="020B0502020104020203" pitchFamily="34" charset="77"/>
              <a:sym typeface="American Typewriter"/>
            </a:endParaRPr>
          </a:p>
        </p:txBody>
      </p:sp>
      <p:sp>
        <p:nvSpPr>
          <p:cNvPr id="134" name="office"/>
          <p:cNvSpPr txBox="1"/>
          <p:nvPr/>
        </p:nvSpPr>
        <p:spPr>
          <a:xfrm>
            <a:off x="2982316" y="3993661"/>
            <a:ext cx="16334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slimy</a:t>
            </a:r>
            <a:endParaRPr dirty="0">
              <a:latin typeface="Gill Sans MT" panose="020B0502020104020203" pitchFamily="34" charset="77"/>
            </a:endParaRPr>
          </a:p>
        </p:txBody>
      </p:sp>
      <p:sp>
        <p:nvSpPr>
          <p:cNvPr id="135" name="spare"/>
          <p:cNvSpPr txBox="1"/>
          <p:nvPr/>
        </p:nvSpPr>
        <p:spPr>
          <a:xfrm>
            <a:off x="2854075" y="4843260"/>
            <a:ext cx="18899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nibble</a:t>
            </a:r>
            <a:endParaRPr b="1" dirty="0">
              <a:latin typeface="Gill Sans MT" panose="020B0502020104020203" pitchFamily="34" charset="77"/>
              <a:sym typeface="American Typewriter"/>
            </a:endParaRPr>
          </a:p>
        </p:txBody>
      </p:sp>
      <p:sp>
        <p:nvSpPr>
          <p:cNvPr id="136" name="chipped"/>
          <p:cNvSpPr txBox="1"/>
          <p:nvPr/>
        </p:nvSpPr>
        <p:spPr>
          <a:xfrm>
            <a:off x="3125783" y="5769060"/>
            <a:ext cx="134652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gulp</a:t>
            </a:r>
            <a:endParaRPr dirty="0">
              <a:latin typeface="Gill Sans MT" panose="020B0502020104020203" pitchFamily="34" charset="77"/>
            </a:endParaRPr>
          </a:p>
        </p:txBody>
      </p:sp>
      <p:sp>
        <p:nvSpPr>
          <p:cNvPr id="137" name="lift"/>
          <p:cNvSpPr txBox="1"/>
          <p:nvPr/>
        </p:nvSpPr>
        <p:spPr>
          <a:xfrm>
            <a:off x="2170393" y="6639612"/>
            <a:ext cx="325730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millionaire</a:t>
            </a:r>
            <a:endParaRPr dirty="0">
              <a:latin typeface="Gill Sans MT" panose="020B0502020104020203" pitchFamily="34" charset="77"/>
            </a:endParaRPr>
          </a:p>
        </p:txBody>
      </p:sp>
      <p:sp>
        <p:nvSpPr>
          <p:cNvPr id="138" name="mutter"/>
          <p:cNvSpPr txBox="1"/>
          <p:nvPr/>
        </p:nvSpPr>
        <p:spPr>
          <a:xfrm>
            <a:off x="8153353" y="3961911"/>
            <a:ext cx="21255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brazen</a:t>
            </a:r>
            <a:endParaRPr b="1" dirty="0">
              <a:latin typeface="Gill Sans MT" panose="020B0502020104020203" pitchFamily="34" charset="77"/>
              <a:sym typeface="American Typewriter"/>
            </a:endParaRPr>
          </a:p>
        </p:txBody>
      </p:sp>
      <p:sp>
        <p:nvSpPr>
          <p:cNvPr id="139" name="unveil"/>
          <p:cNvSpPr txBox="1"/>
          <p:nvPr/>
        </p:nvSpPr>
        <p:spPr>
          <a:xfrm>
            <a:off x="8077613" y="5750010"/>
            <a:ext cx="20871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absurd</a:t>
            </a:r>
            <a:endParaRPr b="1" dirty="0">
              <a:latin typeface="Gill Sans MT" panose="020B0502020104020203" pitchFamily="34" charset="77"/>
              <a:sym typeface="American Typewriter"/>
            </a:endParaRPr>
          </a:p>
        </p:txBody>
      </p:sp>
      <p:sp>
        <p:nvSpPr>
          <p:cNvPr id="140" name="tolerate"/>
          <p:cNvSpPr txBox="1"/>
          <p:nvPr/>
        </p:nvSpPr>
        <p:spPr>
          <a:xfrm>
            <a:off x="8226293" y="3065958"/>
            <a:ext cx="197970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ablaze</a:t>
            </a:r>
            <a:endParaRPr dirty="0">
              <a:latin typeface="Gill Sans MT" panose="020B0502020104020203" pitchFamily="34" charset="77"/>
            </a:endParaRPr>
          </a:p>
        </p:txBody>
      </p:sp>
      <p:sp>
        <p:nvSpPr>
          <p:cNvPr id="141" name="fixation"/>
          <p:cNvSpPr txBox="1"/>
          <p:nvPr/>
        </p:nvSpPr>
        <p:spPr>
          <a:xfrm>
            <a:off x="8019510" y="4824210"/>
            <a:ext cx="239328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sublime</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7776244" y="6639611"/>
            <a:ext cx="2800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squander</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00175" y="-281"/>
            <a:ext cx="677108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guess</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4341" y="5195227"/>
            <a:ext cx="1087598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slimy</a:t>
            </a:r>
            <a:endParaRPr sz="41300" dirty="0">
              <a:latin typeface="Gill Sans MT" panose="020B0502020104020203" pitchFamily="34" charset="77"/>
            </a:endParaRPr>
          </a:p>
        </p:txBody>
      </p:sp>
      <p:pic>
        <p:nvPicPr>
          <p:cNvPr id="17" name="Picture 16" descr="A picture containing sushi, food, graffiti&#10;&#10;Description automatically generated">
            <a:extLst>
              <a:ext uri="{FF2B5EF4-FFF2-40B4-BE49-F238E27FC236}">
                <a16:creationId xmlns:a16="http://schemas.microsoft.com/office/drawing/2014/main" id="{9FB87D27-8BAD-0349-A5B6-851D6714EF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227" y="5524287"/>
            <a:ext cx="3620715" cy="3620715"/>
          </a:xfrm>
          <a:prstGeom prst="rect">
            <a:avLst/>
          </a:prstGeom>
        </p:spPr>
      </p:pic>
      <p:pic>
        <p:nvPicPr>
          <p:cNvPr id="19" name="Picture 18" descr="Icon&#10;&#10;Description automatically generated">
            <a:extLst>
              <a:ext uri="{FF2B5EF4-FFF2-40B4-BE49-F238E27FC236}">
                <a16:creationId xmlns:a16="http://schemas.microsoft.com/office/drawing/2014/main" id="{399D1206-1AF7-3844-94FE-32BF99F51B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0403" y="555340"/>
            <a:ext cx="3564121" cy="3564121"/>
          </a:xfrm>
          <a:prstGeom prst="rect">
            <a:avLst/>
          </a:prstGeom>
        </p:spPr>
      </p:pic>
    </p:spTree>
    <p:extLst>
      <p:ext uri="{BB962C8B-B14F-4D97-AF65-F5344CB8AC3E}">
        <p14:creationId xmlns:p14="http://schemas.microsoft.com/office/powerpoint/2010/main" val="272860668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78056" y="561959"/>
            <a:ext cx="627255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nibble</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69616" y="5164399"/>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gulp</a:t>
            </a:r>
            <a:endParaRPr sz="239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AFE4DEEB-CA8E-7448-A4A6-5B2861E440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662" y="5531933"/>
            <a:ext cx="3740900" cy="3740900"/>
          </a:xfrm>
          <a:prstGeom prst="rect">
            <a:avLst/>
          </a:prstGeom>
        </p:spPr>
      </p:pic>
      <p:pic>
        <p:nvPicPr>
          <p:cNvPr id="18" name="Picture 17" descr="Icon&#10;&#10;Description automatically generated">
            <a:extLst>
              <a:ext uri="{FF2B5EF4-FFF2-40B4-BE49-F238E27FC236}">
                <a16:creationId xmlns:a16="http://schemas.microsoft.com/office/drawing/2014/main" id="{A495B1EF-3679-0D4A-9C6D-C0537D95E9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84254">
            <a:off x="8659110" y="491212"/>
            <a:ext cx="3474498" cy="3474498"/>
          </a:xfrm>
          <a:prstGeom prst="rect">
            <a:avLst/>
          </a:prstGeom>
        </p:spPr>
      </p:pic>
    </p:spTree>
    <p:extLst>
      <p:ext uri="{BB962C8B-B14F-4D97-AF65-F5344CB8AC3E}">
        <p14:creationId xmlns:p14="http://schemas.microsoft.com/office/powerpoint/2010/main" val="2906607987"/>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74595" y="1001556"/>
            <a:ext cx="7570983"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millionaire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385959" y="5260470"/>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ablaze</a:t>
            </a:r>
            <a:endParaRPr sz="239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D9850B90-25E3-2E40-A94C-33E4C88D21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348" y="5635407"/>
            <a:ext cx="3530519" cy="3530519"/>
          </a:xfrm>
          <a:prstGeom prst="rect">
            <a:avLst/>
          </a:prstGeom>
        </p:spPr>
      </p:pic>
      <p:pic>
        <p:nvPicPr>
          <p:cNvPr id="18" name="Picture 17" descr="A picture containing icon&#10;&#10;Description automatically generated">
            <a:extLst>
              <a:ext uri="{FF2B5EF4-FFF2-40B4-BE49-F238E27FC236}">
                <a16:creationId xmlns:a16="http://schemas.microsoft.com/office/drawing/2014/main" id="{28CD2921-5030-2E4A-A2F2-8ACB002E65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97351" y="563511"/>
            <a:ext cx="3329901" cy="3329901"/>
          </a:xfrm>
          <a:prstGeom prst="rect">
            <a:avLst/>
          </a:prstGeom>
        </p:spPr>
      </p:pic>
    </p:spTree>
    <p:extLst>
      <p:ext uri="{BB962C8B-B14F-4D97-AF65-F5344CB8AC3E}">
        <p14:creationId xmlns:p14="http://schemas.microsoft.com/office/powerpoint/2010/main" val="287301957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78356" y="514075"/>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brazen</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54292" y="5539715"/>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sublime</a:t>
            </a:r>
            <a:endParaRPr sz="19900" dirty="0">
              <a:latin typeface="Gill Sans MT" panose="020B0502020104020203" pitchFamily="34" charset="77"/>
            </a:endParaRPr>
          </a:p>
        </p:txBody>
      </p:sp>
      <p:pic>
        <p:nvPicPr>
          <p:cNvPr id="16" name="Picture 15" descr="A picture containing plate, drawing&#10;&#10;Description automatically generated">
            <a:extLst>
              <a:ext uri="{FF2B5EF4-FFF2-40B4-BE49-F238E27FC236}">
                <a16:creationId xmlns:a16="http://schemas.microsoft.com/office/drawing/2014/main" id="{F550F3DB-E75A-0A4D-BBB6-B5620A8FC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740" y="5644605"/>
            <a:ext cx="3423167" cy="3423167"/>
          </a:xfrm>
          <a:prstGeom prst="rect">
            <a:avLst/>
          </a:prstGeom>
        </p:spPr>
      </p:pic>
      <p:pic>
        <p:nvPicPr>
          <p:cNvPr id="17" name="Picture 16" descr="Icon&#10;&#10;Description automatically generated">
            <a:extLst>
              <a:ext uri="{FF2B5EF4-FFF2-40B4-BE49-F238E27FC236}">
                <a16:creationId xmlns:a16="http://schemas.microsoft.com/office/drawing/2014/main" id="{8226DA1C-B448-FB4E-A4E6-C618C4BE82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97351" y="467483"/>
            <a:ext cx="3683893" cy="3683893"/>
          </a:xfrm>
          <a:prstGeom prst="rect">
            <a:avLst/>
          </a:prstGeom>
        </p:spPr>
      </p:pic>
    </p:spTree>
    <p:extLst>
      <p:ext uri="{BB962C8B-B14F-4D97-AF65-F5344CB8AC3E}">
        <p14:creationId xmlns:p14="http://schemas.microsoft.com/office/powerpoint/2010/main" val="41280912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4834" y="601262"/>
            <a:ext cx="703718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absurd</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5834065"/>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squander</a:t>
            </a:r>
            <a:endParaRPr sz="138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A49E0292-A668-A941-8803-1EF77AE730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782" y="5735731"/>
            <a:ext cx="3290812" cy="3290812"/>
          </a:xfrm>
          <a:prstGeom prst="rect">
            <a:avLst/>
          </a:prstGeom>
        </p:spPr>
      </p:pic>
      <p:pic>
        <p:nvPicPr>
          <p:cNvPr id="17" name="Picture 16" descr="Logo&#10;&#10;Description automatically generated">
            <a:extLst>
              <a:ext uri="{FF2B5EF4-FFF2-40B4-BE49-F238E27FC236}">
                <a16:creationId xmlns:a16="http://schemas.microsoft.com/office/drawing/2014/main" id="{809B9656-2A27-5B43-90E7-1297EAEE37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3629" y="305549"/>
            <a:ext cx="3783100" cy="3783100"/>
          </a:xfrm>
          <a:prstGeom prst="rect">
            <a:avLst/>
          </a:prstGeom>
        </p:spPr>
      </p:pic>
    </p:spTree>
    <p:extLst>
      <p:ext uri="{BB962C8B-B14F-4D97-AF65-F5344CB8AC3E}">
        <p14:creationId xmlns:p14="http://schemas.microsoft.com/office/powerpoint/2010/main" val="21594752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15110" y="2274766"/>
            <a:ext cx="16911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guess</a:t>
            </a:r>
            <a:endParaRPr b="1" dirty="0">
              <a:latin typeface="Gill Sans MT" panose="020B0502020104020203" pitchFamily="34" charset="77"/>
              <a:sym typeface="American Typewriter"/>
            </a:endParaRPr>
          </a:p>
        </p:txBody>
      </p:sp>
      <p:sp>
        <p:nvSpPr>
          <p:cNvPr id="134" name="office"/>
          <p:cNvSpPr txBox="1"/>
          <p:nvPr/>
        </p:nvSpPr>
        <p:spPr>
          <a:xfrm>
            <a:off x="5743972" y="3183419"/>
            <a:ext cx="16334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slimy</a:t>
            </a:r>
            <a:endParaRPr dirty="0">
              <a:latin typeface="Gill Sans MT" panose="020B0502020104020203" pitchFamily="34" charset="77"/>
            </a:endParaRPr>
          </a:p>
        </p:txBody>
      </p:sp>
      <p:sp>
        <p:nvSpPr>
          <p:cNvPr id="135" name="spare"/>
          <p:cNvSpPr txBox="1"/>
          <p:nvPr/>
        </p:nvSpPr>
        <p:spPr>
          <a:xfrm>
            <a:off x="5615727" y="4033018"/>
            <a:ext cx="18899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nibble</a:t>
            </a:r>
            <a:endParaRPr b="1" dirty="0">
              <a:latin typeface="Gill Sans MT" panose="020B0502020104020203" pitchFamily="34" charset="77"/>
              <a:sym typeface="American Typewriter"/>
            </a:endParaRPr>
          </a:p>
        </p:txBody>
      </p:sp>
      <p:sp>
        <p:nvSpPr>
          <p:cNvPr id="136" name="chipped"/>
          <p:cNvSpPr txBox="1"/>
          <p:nvPr/>
        </p:nvSpPr>
        <p:spPr>
          <a:xfrm>
            <a:off x="5887437" y="4958818"/>
            <a:ext cx="134652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gulp</a:t>
            </a:r>
            <a:endParaRPr dirty="0">
              <a:latin typeface="Gill Sans MT" panose="020B0502020104020203" pitchFamily="34" charset="77"/>
            </a:endParaRPr>
          </a:p>
        </p:txBody>
      </p:sp>
      <p:sp>
        <p:nvSpPr>
          <p:cNvPr id="137" name="lift"/>
          <p:cNvSpPr txBox="1"/>
          <p:nvPr/>
        </p:nvSpPr>
        <p:spPr>
          <a:xfrm>
            <a:off x="4932048" y="5829370"/>
            <a:ext cx="325730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millionaire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367763700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97908" y="3418118"/>
            <a:ext cx="21255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brazen</a:t>
            </a:r>
            <a:endParaRPr b="1" dirty="0">
              <a:latin typeface="Gill Sans MT" panose="020B0502020104020203" pitchFamily="34" charset="77"/>
              <a:sym typeface="American Typewriter"/>
            </a:endParaRPr>
          </a:p>
        </p:txBody>
      </p:sp>
      <p:sp>
        <p:nvSpPr>
          <p:cNvPr id="139" name="unveil"/>
          <p:cNvSpPr txBox="1"/>
          <p:nvPr/>
        </p:nvSpPr>
        <p:spPr>
          <a:xfrm>
            <a:off x="5422168" y="5206217"/>
            <a:ext cx="20871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absurd</a:t>
            </a:r>
            <a:endParaRPr b="1" dirty="0">
              <a:latin typeface="Gill Sans MT" panose="020B0502020104020203" pitchFamily="34" charset="77"/>
              <a:sym typeface="American Typewriter"/>
            </a:endParaRPr>
          </a:p>
        </p:txBody>
      </p:sp>
      <p:sp>
        <p:nvSpPr>
          <p:cNvPr id="140" name="tolerate"/>
          <p:cNvSpPr txBox="1"/>
          <p:nvPr/>
        </p:nvSpPr>
        <p:spPr>
          <a:xfrm>
            <a:off x="5570848" y="2522165"/>
            <a:ext cx="197970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ablaze</a:t>
            </a:r>
            <a:endParaRPr dirty="0">
              <a:latin typeface="Gill Sans MT" panose="020B0502020104020203" pitchFamily="34" charset="77"/>
            </a:endParaRPr>
          </a:p>
        </p:txBody>
      </p:sp>
      <p:sp>
        <p:nvSpPr>
          <p:cNvPr id="141" name="fixation"/>
          <p:cNvSpPr txBox="1"/>
          <p:nvPr/>
        </p:nvSpPr>
        <p:spPr>
          <a:xfrm>
            <a:off x="5364060" y="4280417"/>
            <a:ext cx="239328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sublime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5120799" y="6095818"/>
            <a:ext cx="2800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squander</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157477859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2410" y="1309202"/>
            <a:ext cx="205344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guess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4177" y="3989033"/>
            <a:ext cx="717451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guess something, you give an answer or provide an opinion which may not be true because you do not have definite knowledge about the matter concerned.</a:t>
            </a:r>
            <a:endParaRPr sz="3200" dirty="0">
              <a:latin typeface="Gill Sans MT" panose="020B0502020104020203" pitchFamily="34" charset="77"/>
            </a:endParaRPr>
          </a:p>
        </p:txBody>
      </p:sp>
      <p:sp>
        <p:nvSpPr>
          <p:cNvPr id="155" name="The was a tear in Freddie’s new school jumper."/>
          <p:cNvSpPr txBox="1"/>
          <p:nvPr/>
        </p:nvSpPr>
        <p:spPr>
          <a:xfrm>
            <a:off x="-41128" y="671268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Could the children </a:t>
            </a:r>
            <a:r>
              <a:rPr lang="en-GB" sz="4000" b="1" dirty="0">
                <a:latin typeface="Gill Sans MT" panose="020B0502020104020203" pitchFamily="34" charset="77"/>
              </a:rPr>
              <a:t>guess</a:t>
            </a:r>
            <a:r>
              <a:rPr lang="en-GB" sz="4000" dirty="0">
                <a:latin typeface="Gill Sans MT" panose="020B0502020104020203" pitchFamily="34" charset="77"/>
              </a:rPr>
              <a:t> the mystery number?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guess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45FB294D-80BB-5E45-864A-DAEAC180E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0824" y="2611070"/>
            <a:ext cx="3983703" cy="3983703"/>
          </a:xfrm>
          <a:prstGeom prst="rect">
            <a:avLst/>
          </a:prstGeom>
        </p:spPr>
      </p:pic>
      <p:graphicFrame>
        <p:nvGraphicFramePr>
          <p:cNvPr id="7" name="Table 6">
            <a:extLst>
              <a:ext uri="{FF2B5EF4-FFF2-40B4-BE49-F238E27FC236}">
                <a16:creationId xmlns:a16="http://schemas.microsoft.com/office/drawing/2014/main" id="{8C10BC1F-5577-3891-FBE6-12DA91ADE31A}"/>
              </a:ext>
            </a:extLst>
          </p:cNvPr>
          <p:cNvGraphicFramePr>
            <a:graphicFrameLocks noGrp="1"/>
          </p:cNvGraphicFramePr>
          <p:nvPr>
            <p:extLst>
              <p:ext uri="{D42A27DB-BD31-4B8C-83A1-F6EECF244321}">
                <p14:modId xmlns:p14="http://schemas.microsoft.com/office/powerpoint/2010/main" val="2084402913"/>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estimate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educated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think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5725" y="1309202"/>
            <a:ext cx="192681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slimy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0507" y="4016982"/>
            <a:ext cx="65495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Slimy substances are thick, wet, and unpleasant. Slimy objects are covered in a slimy substance.</a:t>
            </a:r>
            <a:endParaRPr sz="3600" dirty="0">
              <a:latin typeface="Gill Sans MT" panose="020B0502020104020203" pitchFamily="34" charset="77"/>
            </a:endParaRPr>
          </a:p>
        </p:txBody>
      </p:sp>
      <p:sp>
        <p:nvSpPr>
          <p:cNvPr id="155" name="The was a tear in Freddie’s new school jumper."/>
          <p:cNvSpPr txBox="1"/>
          <p:nvPr/>
        </p:nvSpPr>
        <p:spPr>
          <a:xfrm>
            <a:off x="0" y="670494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snail was beautiful and left a </a:t>
            </a:r>
            <a:r>
              <a:rPr lang="en-GB" sz="4000" b="1" dirty="0">
                <a:latin typeface="Gill Sans MT" panose="020B0502020104020203" pitchFamily="34" charset="77"/>
              </a:rPr>
              <a:t>slimy</a:t>
            </a:r>
            <a:r>
              <a:rPr lang="en-GB" sz="4000" dirty="0">
                <a:latin typeface="Gill Sans MT" panose="020B0502020104020203" pitchFamily="34" charset="77"/>
              </a:rPr>
              <a:t> trail.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slim-y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picture containing sushi, food, graffiti&#10;&#10;Description automatically generated">
            <a:extLst>
              <a:ext uri="{FF2B5EF4-FFF2-40B4-BE49-F238E27FC236}">
                <a16:creationId xmlns:a16="http://schemas.microsoft.com/office/drawing/2014/main" id="{78FDFEC7-C59F-9E42-A481-AE28254611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1813" y="2592461"/>
            <a:ext cx="3620715" cy="3620715"/>
          </a:xfrm>
          <a:prstGeom prst="rect">
            <a:avLst/>
          </a:prstGeom>
        </p:spPr>
      </p:pic>
      <p:graphicFrame>
        <p:nvGraphicFramePr>
          <p:cNvPr id="3" name="Table 2">
            <a:extLst>
              <a:ext uri="{FF2B5EF4-FFF2-40B4-BE49-F238E27FC236}">
                <a16:creationId xmlns:a16="http://schemas.microsoft.com/office/drawing/2014/main" id="{9CC83844-26BA-A16D-9862-CD808C6B8B02}"/>
              </a:ext>
            </a:extLst>
          </p:cNvPr>
          <p:cNvGraphicFramePr>
            <a:graphicFrameLocks noGrp="1"/>
          </p:cNvGraphicFramePr>
          <p:nvPr>
            <p:extLst>
              <p:ext uri="{D42A27DB-BD31-4B8C-83A1-F6EECF244321}">
                <p14:modId xmlns:p14="http://schemas.microsoft.com/office/powerpoint/2010/main" val="190974435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gooey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ier</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grimy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slippy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2599" y="1309202"/>
            <a:ext cx="22730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nibble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34224" y="3994507"/>
            <a:ext cx="720941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nibble food, you eat it by biting very small pieces of it, for example because you are not very hungry.</a:t>
            </a:r>
            <a:endParaRPr sz="3600" dirty="0">
              <a:latin typeface="Gill Sans MT" panose="020B0502020104020203" pitchFamily="34" charset="77"/>
            </a:endParaRPr>
          </a:p>
        </p:txBody>
      </p:sp>
      <p:sp>
        <p:nvSpPr>
          <p:cNvPr id="155" name="The was a tear in Freddie’s new school jumper."/>
          <p:cNvSpPr txBox="1"/>
          <p:nvPr/>
        </p:nvSpPr>
        <p:spPr>
          <a:xfrm>
            <a:off x="0" y="667001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Jones </a:t>
            </a:r>
            <a:r>
              <a:rPr lang="en-GB" sz="4000" b="1" dirty="0">
                <a:latin typeface="Gill Sans MT" panose="020B0502020104020203" pitchFamily="34" charset="77"/>
              </a:rPr>
              <a:t>nibbled</a:t>
            </a:r>
            <a:r>
              <a:rPr lang="en-GB" sz="4000" dirty="0">
                <a:latin typeface="Gill Sans MT" panose="020B0502020104020203" pitchFamily="34" charset="77"/>
              </a:rPr>
              <a:t> at the doughnut during lunchtime.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nib-ble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D52FA0E0-7259-4C4B-BF7E-C1C62AE73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84254">
            <a:off x="7985427" y="2907273"/>
            <a:ext cx="3474498" cy="3474498"/>
          </a:xfrm>
          <a:prstGeom prst="rect">
            <a:avLst/>
          </a:prstGeom>
        </p:spPr>
      </p:pic>
      <p:graphicFrame>
        <p:nvGraphicFramePr>
          <p:cNvPr id="7" name="Table 6">
            <a:extLst>
              <a:ext uri="{FF2B5EF4-FFF2-40B4-BE49-F238E27FC236}">
                <a16:creationId xmlns:a16="http://schemas.microsoft.com/office/drawing/2014/main" id="{62641557-E848-9BCE-BC78-FAFFD17D8699}"/>
              </a:ext>
            </a:extLst>
          </p:cNvPr>
          <p:cNvGraphicFramePr>
            <a:graphicFrameLocks noGrp="1"/>
          </p:cNvGraphicFramePr>
          <p:nvPr>
            <p:extLst>
              <p:ext uri="{D42A27DB-BD31-4B8C-83A1-F6EECF244321}">
                <p14:modId xmlns:p14="http://schemas.microsoft.com/office/powerpoint/2010/main" val="206008356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scribble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5085605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18847" y="1309202"/>
            <a:ext cx="158056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gulp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32535" y="4024908"/>
            <a:ext cx="657365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gulp something, you eat or drink it very quickly by swallowing large quantities of it at once.</a:t>
            </a:r>
            <a:endParaRPr sz="3600" dirty="0">
              <a:latin typeface="Gill Sans MT" panose="020B0502020104020203" pitchFamily="34" charset="77"/>
            </a:endParaRPr>
          </a:p>
        </p:txBody>
      </p:sp>
      <p:sp>
        <p:nvSpPr>
          <p:cNvPr id="155" name="The was a tear in Freddie’s new school jumper."/>
          <p:cNvSpPr txBox="1"/>
          <p:nvPr/>
        </p:nvSpPr>
        <p:spPr>
          <a:xfrm>
            <a:off x="0" y="67571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Rahim </a:t>
            </a:r>
            <a:r>
              <a:rPr lang="en-GB" sz="4000" b="1" dirty="0">
                <a:latin typeface="Gill Sans MT" panose="020B0502020104020203" pitchFamily="34" charset="77"/>
              </a:rPr>
              <a:t>gulped</a:t>
            </a:r>
            <a:r>
              <a:rPr lang="en-GB" sz="4000" dirty="0">
                <a:latin typeface="Gill Sans MT" panose="020B0502020104020203" pitchFamily="34" charset="77"/>
              </a:rPr>
              <a:t> his water after PE.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gulp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E2A56412-4D06-1C4A-9A80-4A0F2B7652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7542" y="2688979"/>
            <a:ext cx="3740900" cy="3740900"/>
          </a:xfrm>
          <a:prstGeom prst="rect">
            <a:avLst/>
          </a:prstGeom>
        </p:spPr>
      </p:pic>
      <p:graphicFrame>
        <p:nvGraphicFramePr>
          <p:cNvPr id="3" name="Table 2">
            <a:extLst>
              <a:ext uri="{FF2B5EF4-FFF2-40B4-BE49-F238E27FC236}">
                <a16:creationId xmlns:a16="http://schemas.microsoft.com/office/drawing/2014/main" id="{6B4A8251-5962-BB29-BE57-2A99D6C85274}"/>
              </a:ext>
            </a:extLst>
          </p:cNvPr>
          <p:cNvGraphicFramePr>
            <a:graphicFrameLocks noGrp="1"/>
          </p:cNvGraphicFramePr>
          <p:nvPr>
            <p:extLst>
              <p:ext uri="{D42A27DB-BD31-4B8C-83A1-F6EECF244321}">
                <p14:modId xmlns:p14="http://schemas.microsoft.com/office/powerpoint/2010/main" val="3928576357"/>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greedily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97278375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62285" y="1309202"/>
            <a:ext cx="38936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millionaire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1731" y="4014230"/>
            <a:ext cx="694280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millionaire is a very rich person who has money or property worth at least a million pounds or dollars.</a:t>
            </a:r>
            <a:endParaRPr sz="3600" dirty="0">
              <a:latin typeface="Gill Sans MT" panose="020B0502020104020203" pitchFamily="34" charset="77"/>
            </a:endParaRPr>
          </a:p>
        </p:txBody>
      </p:sp>
      <p:sp>
        <p:nvSpPr>
          <p:cNvPr id="155" name="The was a tear in Freddie’s new school jumper."/>
          <p:cNvSpPr txBox="1"/>
          <p:nvPr/>
        </p:nvSpPr>
        <p:spPr>
          <a:xfrm>
            <a:off x="-27810" y="67416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millionaire</a:t>
            </a:r>
            <a:r>
              <a:rPr lang="en-GB" sz="4000" dirty="0">
                <a:latin typeface="Gill Sans MT" panose="020B0502020104020203" pitchFamily="34" charset="77"/>
              </a:rPr>
              <a:t> visited the school with the charity.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mil-lion-aire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icon&#10;&#10;Description automatically generated">
            <a:extLst>
              <a:ext uri="{FF2B5EF4-FFF2-40B4-BE49-F238E27FC236}">
                <a16:creationId xmlns:a16="http://schemas.microsoft.com/office/drawing/2014/main" id="{87D32BB3-B706-134B-B501-3114EE9E42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0267" y="2788062"/>
            <a:ext cx="3329901" cy="3329901"/>
          </a:xfrm>
          <a:prstGeom prst="rect">
            <a:avLst/>
          </a:prstGeom>
        </p:spPr>
      </p:pic>
      <p:graphicFrame>
        <p:nvGraphicFramePr>
          <p:cNvPr id="3" name="Table 2">
            <a:extLst>
              <a:ext uri="{FF2B5EF4-FFF2-40B4-BE49-F238E27FC236}">
                <a16:creationId xmlns:a16="http://schemas.microsoft.com/office/drawing/2014/main" id="{58BD6914-9686-CD04-4ECD-9845B2BA52DA}"/>
              </a:ext>
            </a:extLst>
          </p:cNvPr>
          <p:cNvGraphicFramePr>
            <a:graphicFrameLocks noGrp="1"/>
          </p:cNvGraphicFramePr>
          <p:nvPr>
            <p:extLst>
              <p:ext uri="{D42A27DB-BD31-4B8C-83A1-F6EECF244321}">
                <p14:modId xmlns:p14="http://schemas.microsoft.com/office/powerpoint/2010/main" val="341113844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multi-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53166381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11694</TotalTime>
  <Words>1313</Words>
  <Application>Microsoft Macintosh PowerPoint</Application>
  <PresentationFormat>Custom</PresentationFormat>
  <Paragraphs>339</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279</cp:revision>
  <dcterms:modified xsi:type="dcterms:W3CDTF">2025-11-19T12:00:27Z</dcterms:modified>
</cp:coreProperties>
</file>